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96"/>
  </p:normalViewPr>
  <p:slideViewPr>
    <p:cSldViewPr snapToGrid="0" snapToObjects="1">
      <p:cViewPr varScale="1">
        <p:scale>
          <a:sx n="120" d="100"/>
          <a:sy n="120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50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93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823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4090" y="365125"/>
            <a:ext cx="669812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08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4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52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938" y="1566763"/>
            <a:ext cx="4363656" cy="46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66763"/>
            <a:ext cx="4383912" cy="46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1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38" y="1505734"/>
            <a:ext cx="436724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38" y="2505075"/>
            <a:ext cx="43672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508568"/>
            <a:ext cx="4364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436365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3/2/22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6380D-8506-4840-B319-26535E4CD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39" y="61812"/>
            <a:ext cx="886259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735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3/2/22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27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3/2/22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68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2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1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939" y="61812"/>
            <a:ext cx="88625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38" y="1536258"/>
            <a:ext cx="8862589" cy="4667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938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3B5E1-44E1-D74E-B2B8-E29CE34DBD04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72810" y="6356351"/>
            <a:ext cx="43636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6127" y="635291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58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FDB46C-9D56-0046-80FD-C0BAFA86EE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Collision Detection and TTC calculation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E7586D4-8E69-AA4E-8A0E-68DB97040A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Craig Beal</a:t>
            </a:r>
          </a:p>
          <a:p>
            <a:r>
              <a:rPr lang="en-US" dirty="0"/>
              <a:t>Bucknell University</a:t>
            </a:r>
          </a:p>
          <a:p>
            <a:r>
              <a:rPr lang="en-US" dirty="0"/>
              <a:t>2.22.2022</a:t>
            </a:r>
          </a:p>
        </p:txBody>
      </p:sp>
    </p:spTree>
    <p:extLst>
      <p:ext uri="{BB962C8B-B14F-4D97-AF65-F5344CB8AC3E}">
        <p14:creationId xmlns:p14="http://schemas.microsoft.com/office/powerpoint/2010/main" val="323757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9288-D0B1-A646-A036-4B190BBF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the track width but vertices within min and max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253FD-2F31-184B-B4F5-1AE66A0F3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9" y="2020710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3E1887-AE75-EC4E-8894-165581D5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510" y="2020709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08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DCA25-D679-E744-A332-C55FC129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spans min and max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624BB-B712-444D-BD95-166A4BE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896" y="1020283"/>
            <a:ext cx="6484208" cy="58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45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16FA-585C-EC47-A1D2-6201C0C1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max radius with vertex outside of outer front track radius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AB7BE-E291-DB49-B4D6-AD0B7861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139" y="1085837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81066A-EBDE-7B41-80D0-FDABD1C77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528" y="3277281"/>
            <a:ext cx="4572000" cy="4116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2A707D-89A3-EB47-9B1A-231F83851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471" y="1085837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5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DE04-9906-1C4F-B9B5-5ECD71F3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min radius with vertex outside of inner front track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596BC-72C2-2642-B45A-E01359A6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7" y="1387375"/>
            <a:ext cx="6400800" cy="576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50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4E45-FE0F-9041-8B1E-2FE518E5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Vertices outside max/min radii (near miss)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2962B-FEBC-DD4A-9B26-AA48AE78F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6902" y="1370919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53CDEF-927E-7743-9D63-22AB26EA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262" y="3142067"/>
            <a:ext cx="4572000" cy="4116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DB0AB9-C1E4-A54C-A737-389E490C4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904" y="553157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48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2EAE-2D4E-FD4F-9037-E13C5470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with ASAM </a:t>
            </a:r>
            <a:r>
              <a:rPr lang="en-US" dirty="0" err="1"/>
              <a:t>OpenDrive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82415-AC13-1C4A-92CD-E217DF77D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Coordinate systems are compatible</a:t>
            </a:r>
          </a:p>
          <a:p>
            <a:pPr lvl="1"/>
            <a:r>
              <a:rPr lang="en-US" dirty="0"/>
              <a:t>MATLAB code uses X,Y to represent ODR inertial E,N</a:t>
            </a:r>
          </a:p>
          <a:p>
            <a:r>
              <a:rPr lang="en-US" dirty="0"/>
              <a:t>Obstacles are compatible</a:t>
            </a:r>
          </a:p>
          <a:p>
            <a:pPr lvl="1"/>
            <a:r>
              <a:rPr lang="en-US" dirty="0"/>
              <a:t>MATLAB code uses point cloud for vertices and/or cylindrical/rectangular prism primitives</a:t>
            </a:r>
          </a:p>
          <a:p>
            <a:pPr lvl="1"/>
            <a:r>
              <a:rPr lang="en-US" dirty="0"/>
              <a:t>ODR uses “corner road” and “corner local” for the vertices, with (arbitrarily rotated) rectangular or circular bounding “box” of an object</a:t>
            </a:r>
          </a:p>
          <a:p>
            <a:r>
              <a:rPr lang="en-US" dirty="0"/>
              <a:t>Vehicle trajectories are compatible</a:t>
            </a:r>
          </a:p>
          <a:p>
            <a:pPr lvl="1"/>
            <a:r>
              <a:rPr lang="en-US" dirty="0"/>
              <a:t>MATLAB code uses circular trajectories to define vehicle travel</a:t>
            </a:r>
          </a:p>
          <a:p>
            <a:pPr lvl="1"/>
            <a:r>
              <a:rPr lang="en-US" dirty="0"/>
              <a:t>ODR uses ”road” “arcs”</a:t>
            </a:r>
          </a:p>
        </p:txBody>
      </p:sp>
    </p:spTree>
    <p:extLst>
      <p:ext uri="{BB962C8B-B14F-4D97-AF65-F5344CB8AC3E}">
        <p14:creationId xmlns:p14="http://schemas.microsoft.com/office/powerpoint/2010/main" val="35823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7C544-8A84-7F4D-892A-3A258BAB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Trajectory Geometry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B34C4-F5BD-0D45-90C6-BE5D81EE4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05" y="1095115"/>
            <a:ext cx="8862589" cy="17722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CG (circle) and CG path (black dash-dot line)</a:t>
            </a:r>
          </a:p>
          <a:p>
            <a:r>
              <a:rPr lang="en-US" dirty="0"/>
              <a:t>Front left and front right corner paths (gray lines)</a:t>
            </a:r>
          </a:p>
          <a:p>
            <a:r>
              <a:rPr lang="en-US" dirty="0"/>
              <a:t>Maximum clearance radius (blue line)</a:t>
            </a:r>
          </a:p>
          <a:p>
            <a:r>
              <a:rPr lang="en-US" dirty="0"/>
              <a:t>Minimum clearance radius (red line)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5E67D7-73BA-B946-AFFA-85F41629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011" y="5315962"/>
            <a:ext cx="26670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18DFA6-49D7-AC4F-B25D-1360704F7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66" y="2959887"/>
            <a:ext cx="4645784" cy="35488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430ECF-A882-7446-8BC2-D4D9968AF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011" y="4777930"/>
            <a:ext cx="2235200" cy="33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F4F175-65AE-8B4A-B143-2EF9D6042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011" y="4270942"/>
            <a:ext cx="2146300" cy="33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A60E24-DCE9-5D43-9425-F4122CCB6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011" y="3749362"/>
            <a:ext cx="16383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20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04301-D146-7146-865E-829AFB700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consider all possible collision/near miss possibilities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8A5D27-CE2A-3C4E-AFF2-024EFC0FE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911580"/>
              </p:ext>
            </p:extLst>
          </p:nvPr>
        </p:nvGraphicFramePr>
        <p:xfrm>
          <a:off x="412594" y="1397507"/>
          <a:ext cx="8318812" cy="5059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6073">
                  <a:extLst>
                    <a:ext uri="{9D8B030D-6E8A-4147-A177-3AD203B41FA5}">
                      <a16:colId xmlns:a16="http://schemas.microsoft.com/office/drawing/2014/main" val="173083444"/>
                    </a:ext>
                  </a:extLst>
                </a:gridCol>
                <a:gridCol w="1732661">
                  <a:extLst>
                    <a:ext uri="{9D8B030D-6E8A-4147-A177-3AD203B41FA5}">
                      <a16:colId xmlns:a16="http://schemas.microsoft.com/office/drawing/2014/main" val="3431871941"/>
                    </a:ext>
                  </a:extLst>
                </a:gridCol>
                <a:gridCol w="2060039">
                  <a:extLst>
                    <a:ext uri="{9D8B030D-6E8A-4147-A177-3AD203B41FA5}">
                      <a16:colId xmlns:a16="http://schemas.microsoft.com/office/drawing/2014/main" val="531497455"/>
                    </a:ext>
                  </a:extLst>
                </a:gridCol>
                <a:gridCol w="2060039">
                  <a:extLst>
                    <a:ext uri="{9D8B030D-6E8A-4147-A177-3AD203B41FA5}">
                      <a16:colId xmlns:a16="http://schemas.microsoft.com/office/drawing/2014/main" val="2774606636"/>
                    </a:ext>
                  </a:extLst>
                </a:gridCol>
              </a:tblGrid>
              <a:tr h="200242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Inside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Outside of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434021"/>
                  </a:ext>
                </a:extLst>
              </a:tr>
              <a:tr h="325394">
                <a:tc>
                  <a:txBody>
                    <a:bodyPr/>
                    <a:lstStyle/>
                    <a:p>
                      <a:r>
                        <a:rPr lang="en-US" sz="1000" dirty="0"/>
                        <a:t>Vertex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calculation of vertex angle relative to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16845"/>
                  </a:ext>
                </a:extLst>
              </a:tr>
              <a:tr h="450545">
                <a:tc>
                  <a:txBody>
                    <a:bodyPr/>
                    <a:lstStyle/>
                    <a:p>
                      <a:r>
                        <a:rPr lang="en-US" sz="1000" dirty="0"/>
                        <a:t>Vertex between inside front corner and min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Calculate distance ahead of CG for collision then offset from vertex 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220977"/>
                  </a:ext>
                </a:extLst>
              </a:tr>
              <a:tr h="4505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Vertex between outside front corner and max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Calculate distance behind CG for collision then offset from vertex 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757259"/>
                  </a:ext>
                </a:extLst>
              </a:tr>
              <a:tr h="225794">
                <a:tc>
                  <a:txBody>
                    <a:bodyPr/>
                    <a:lstStyle/>
                    <a:p>
                      <a:r>
                        <a:rPr lang="en-US" sz="1000" dirty="0"/>
                        <a:t>Edge entirely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969729"/>
                  </a:ext>
                </a:extLst>
              </a:tr>
              <a:tr h="29458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min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310000"/>
                  </a:ext>
                </a:extLst>
              </a:tr>
              <a:tr h="29458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max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730832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the track width but vertices within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12098"/>
                  </a:ext>
                </a:extLst>
              </a:tr>
              <a:tr h="225794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85489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max radius with vertex outside of outer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rear OR vertex check behind CG (depends on edge angle)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643627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Edge spans min radius with vertex outside of inner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Vertex check ahead of 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072195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r>
                        <a:rPr lang="en-US" sz="1000" dirty="0"/>
                        <a:t>Vertices outside max/min radii (near miss)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 and nearest point on edges.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771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04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BCBA-7180-CB40-B119-9963A8C3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Vertex/vertices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E1310-F3B5-224A-BF41-F4373EDD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44" y="1883302"/>
            <a:ext cx="3918456" cy="35277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5AC884-262C-164C-8798-F40E1B447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83302"/>
            <a:ext cx="3918456" cy="352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3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B458-252B-9942-B054-DAFF40A4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between inside front corner and min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83D9B3-6EB7-8447-9C10-DE29307D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172" y="1794934"/>
            <a:ext cx="4796192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1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CC1F-1ECA-CC44-990E-6BC6412E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Vertex between outside front corner and max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C8757-4322-0C4F-8108-7FE0BBE2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85" y="1132080"/>
            <a:ext cx="6360030" cy="57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65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DFBF7-177F-E242-AE25-8F978459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entirely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3D012-4806-F744-B74A-8D9B38C5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37" y="1387375"/>
            <a:ext cx="5614963" cy="50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1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5C4A-2B9B-7E4A-961C-3685FC19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05" y="253723"/>
            <a:ext cx="8862590" cy="1325563"/>
          </a:xfrm>
        </p:spPr>
        <p:txBody>
          <a:bodyPr>
            <a:normAutofit/>
          </a:bodyPr>
          <a:lstStyle/>
          <a:p>
            <a:r>
              <a:rPr lang="en-US" dirty="0"/>
              <a:t>Edge between min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8E955-1D84-2D49-A51B-159E687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629"/>
            <a:ext cx="4620645" cy="4159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E48F3-6CFB-474F-A3DD-68440A96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355" y="1943629"/>
            <a:ext cx="4620645" cy="415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46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77AF-10B1-7A44-BB72-30530990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between max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F0B9C-BA61-CA4A-802B-306F3865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3" y="1838435"/>
            <a:ext cx="4572000" cy="4116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1C46-01E2-A940-95E7-21AC03394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450" y="1838435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7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6318DD5-1CC5-234E-BA1B-AB69C3FCD718}" vid="{F7DCD0FA-2E17-F245-ACF4-0BEDD5A1FE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</TotalTime>
  <Words>565</Words>
  <Application>Microsoft Macintosh PowerPoint</Application>
  <PresentationFormat>On-screen Show (4:3)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Collision Detection and TTC calculation</vt:lpstr>
      <vt:lpstr>Vehicle Trajectory Geometry</vt:lpstr>
      <vt:lpstr>Need to consider all possible collision/near miss possibilities</vt:lpstr>
      <vt:lpstr>Vertex/vertices within track width</vt:lpstr>
      <vt:lpstr>Vertex between inside front corner and min radius</vt:lpstr>
      <vt:lpstr>Vertex between outside front corner and max radius</vt:lpstr>
      <vt:lpstr>Edge entirely within track width</vt:lpstr>
      <vt:lpstr>Edge between min radius and track width</vt:lpstr>
      <vt:lpstr>Edge between max radius and track width</vt:lpstr>
      <vt:lpstr>Edge spans the track width but vertices within min and max radii</vt:lpstr>
      <vt:lpstr>Edge spans min and max radii</vt:lpstr>
      <vt:lpstr>Edge spans max radius with vertex outside of outer front track radius</vt:lpstr>
      <vt:lpstr>Edge spans min radius with vertex outside of inner front track radius</vt:lpstr>
      <vt:lpstr>Vertices outside max/min radii (near miss)</vt:lpstr>
      <vt:lpstr>Consistency with ASAM OpenDrive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Collision Detection and TTC calculation</dc:title>
  <dc:creator>Craig Beal</dc:creator>
  <cp:lastModifiedBy>Craig Beal</cp:lastModifiedBy>
  <cp:revision>8</cp:revision>
  <dcterms:created xsi:type="dcterms:W3CDTF">2022-02-22T15:37:24Z</dcterms:created>
  <dcterms:modified xsi:type="dcterms:W3CDTF">2022-03-02T19:02:06Z</dcterms:modified>
</cp:coreProperties>
</file>